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1"/>
  </p:notesMasterIdLst>
  <p:sldIdLst>
    <p:sldId id="256" r:id="rId5"/>
    <p:sldId id="349" r:id="rId6"/>
    <p:sldId id="352" r:id="rId7"/>
    <p:sldId id="353" r:id="rId8"/>
    <p:sldId id="351" r:id="rId9"/>
    <p:sldId id="354" r:id="rId10"/>
    <p:sldId id="355" r:id="rId11"/>
    <p:sldId id="356" r:id="rId12"/>
    <p:sldId id="357" r:id="rId13"/>
    <p:sldId id="358" r:id="rId14"/>
    <p:sldId id="359" r:id="rId15"/>
    <p:sldId id="371" r:id="rId16"/>
    <p:sldId id="361" r:id="rId17"/>
    <p:sldId id="362" r:id="rId18"/>
    <p:sldId id="372" r:id="rId19"/>
    <p:sldId id="363" r:id="rId20"/>
    <p:sldId id="364" r:id="rId21"/>
    <p:sldId id="365" r:id="rId22"/>
    <p:sldId id="373" r:id="rId23"/>
    <p:sldId id="350" r:id="rId24"/>
    <p:sldId id="366" r:id="rId25"/>
    <p:sldId id="370" r:id="rId26"/>
    <p:sldId id="367" r:id="rId27"/>
    <p:sldId id="368" r:id="rId28"/>
    <p:sldId id="369" r:id="rId29"/>
    <p:sldId id="28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80272"/>
  </p:normalViewPr>
  <p:slideViewPr>
    <p:cSldViewPr snapToGrid="0" snapToObjects="1">
      <p:cViewPr varScale="1">
        <p:scale>
          <a:sx n="55" d="100"/>
          <a:sy n="55" d="100"/>
        </p:scale>
        <p:origin x="138" y="72"/>
      </p:cViewPr>
      <p:guideLst/>
    </p:cSldViewPr>
  </p:slideViewPr>
  <p:outlineViewPr>
    <p:cViewPr>
      <p:scale>
        <a:sx n="33" d="100"/>
        <a:sy n="33" d="100"/>
      </p:scale>
      <p:origin x="0" y="-408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/Relationships>
</file>

<file path=ppt/media/hdphoto1.wdp>
</file>

<file path=ppt/media/image2.png>
</file>

<file path=ppt/media/image3.jpe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B21FA1-2AC1-9847-846C-5DA8D4E0BC5E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424E20-1573-2443-BA4F-3E0C57E9D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700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 to the session on introducing API’s.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738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424E20-1573-2443-BA4F-3E0C57E9D3E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248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855903" y="6356350"/>
            <a:ext cx="2215311" cy="365125"/>
          </a:xfrm>
        </p:spPr>
        <p:txBody>
          <a:bodyPr/>
          <a:lstStyle/>
          <a:p>
            <a:fld id="{F5BAE020-8C9E-9840-BD0E-4531656E4B0F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08926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6027" y="6356350"/>
            <a:ext cx="1438619" cy="365125"/>
          </a:xfrm>
        </p:spPr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126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652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145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395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84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spcBef>
                <a:spcPts val="600"/>
              </a:spcBef>
              <a:defRPr/>
            </a:lvl2pPr>
            <a:lvl3pPr>
              <a:lnSpc>
                <a:spcPct val="100000"/>
              </a:lnSpc>
              <a:spcBef>
                <a:spcPts val="600"/>
              </a:spcBef>
              <a:defRPr/>
            </a:lvl3pPr>
            <a:lvl4pPr>
              <a:lnSpc>
                <a:spcPct val="100000"/>
              </a:lnSpc>
              <a:spcBef>
                <a:spcPts val="600"/>
              </a:spcBef>
              <a:defRPr/>
            </a:lvl4pPr>
            <a:lvl5pPr>
              <a:lnSpc>
                <a:spcPct val="100000"/>
              </a:lnSpc>
              <a:spcBef>
                <a:spcPts val="6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spcBef>
                <a:spcPts val="600"/>
              </a:spcBef>
              <a:defRPr/>
            </a:lvl2pPr>
            <a:lvl3pPr>
              <a:lnSpc>
                <a:spcPct val="100000"/>
              </a:lnSpc>
              <a:spcBef>
                <a:spcPts val="600"/>
              </a:spcBef>
              <a:defRPr/>
            </a:lvl3pPr>
            <a:lvl4pPr>
              <a:lnSpc>
                <a:spcPct val="100000"/>
              </a:lnSpc>
              <a:spcBef>
                <a:spcPts val="600"/>
              </a:spcBef>
              <a:defRPr/>
            </a:lvl4pPr>
            <a:lvl5pPr>
              <a:lnSpc>
                <a:spcPct val="100000"/>
              </a:lnSpc>
              <a:spcBef>
                <a:spcPts val="6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0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>
              <a:lnSpc>
                <a:spcPct val="100000"/>
              </a:lnSpc>
              <a:spcBef>
                <a:spcPts val="600"/>
              </a:spcBef>
              <a:defRPr/>
            </a:lvl2pPr>
            <a:lvl3pPr>
              <a:lnSpc>
                <a:spcPct val="100000"/>
              </a:lnSpc>
              <a:spcBef>
                <a:spcPts val="600"/>
              </a:spcBef>
              <a:defRPr/>
            </a:lvl3pPr>
            <a:lvl4pPr>
              <a:lnSpc>
                <a:spcPct val="100000"/>
              </a:lnSpc>
              <a:spcBef>
                <a:spcPts val="600"/>
              </a:spcBef>
              <a:defRPr/>
            </a:lvl4pPr>
            <a:lvl5pPr>
              <a:lnSpc>
                <a:spcPct val="100000"/>
              </a:lnSpc>
              <a:spcBef>
                <a:spcPts val="600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321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532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81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3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E020-8C9E-9840-BD0E-4531656E4B0F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21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3">
            <a:duotone>
              <a:prstClr val="black"/>
              <a:schemeClr val="tx1">
                <a:lumMod val="95000"/>
                <a:lumOff val="5000"/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292" r="4559" b="25287"/>
          <a:stretch/>
        </p:blipFill>
        <p:spPr>
          <a:xfrm>
            <a:off x="838201" y="1"/>
            <a:ext cx="113538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39798" y="6356349"/>
            <a:ext cx="18321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AE020-8C9E-9840-BD0E-4531656E4B0F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74176" y="635753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87210" y="6356350"/>
            <a:ext cx="7665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DC5E60-82C3-FA40-995A-CD8F83A68BCB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66" y="5836197"/>
            <a:ext cx="2834667" cy="579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511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1000"/>
                    </a14:imgEffect>
                  </a14:imgLayer>
                </a14:imgProps>
              </a:ext>
            </a:extLst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1625" y="479426"/>
            <a:ext cx="8979877" cy="2387600"/>
          </a:xfrm>
        </p:spPr>
        <p:txBody>
          <a:bodyPr>
            <a:normAutofit/>
          </a:bodyPr>
          <a:lstStyle/>
          <a:p>
            <a:pPr algn="l"/>
            <a:r>
              <a:rPr lang="en-IN" sz="5400" dirty="0"/>
              <a:t>Image compression</a:t>
            </a:r>
            <a:endParaRPr lang="en-US" sz="5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625" y="3493066"/>
            <a:ext cx="7337913" cy="1655762"/>
          </a:xfrm>
        </p:spPr>
        <p:txBody>
          <a:bodyPr>
            <a:normAutofit/>
          </a:bodyPr>
          <a:lstStyle/>
          <a:p>
            <a:pPr algn="r"/>
            <a:r>
              <a:rPr lang="en-US" sz="2800" dirty="0" smtClean="0"/>
              <a:t>Martin Read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61858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154108"/>
            <a:ext cx="10515600" cy="898406"/>
          </a:xfrm>
        </p:spPr>
        <p:txBody>
          <a:bodyPr>
            <a:normAutofit/>
          </a:bodyPr>
          <a:lstStyle/>
          <a:p>
            <a:pPr eaLnBrk="1" hangingPunct="1"/>
            <a:r>
              <a:rPr lang="en-US" sz="4000" dirty="0"/>
              <a:t>Memory/Storage requirement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228363"/>
            <a:ext cx="10820400" cy="48768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200" dirty="0" smtClean="0"/>
              <a:t>Factors to consider:</a:t>
            </a:r>
          </a:p>
          <a:p>
            <a:pPr lvl="1" eaLnBrk="1" hangingPunct="1"/>
            <a:r>
              <a:rPr lang="en-US" sz="2800" dirty="0" smtClean="0"/>
              <a:t>height </a:t>
            </a:r>
            <a:r>
              <a:rPr lang="en-US" sz="2800" dirty="0" smtClean="0"/>
              <a:t>of the graphics </a:t>
            </a:r>
          </a:p>
          <a:p>
            <a:pPr lvl="1" eaLnBrk="1" hangingPunct="1"/>
            <a:r>
              <a:rPr lang="en-US" sz="2800" dirty="0" smtClean="0"/>
              <a:t>width </a:t>
            </a:r>
            <a:r>
              <a:rPr lang="en-US" sz="2800" dirty="0" smtClean="0"/>
              <a:t>of the graphics </a:t>
            </a:r>
          </a:p>
          <a:p>
            <a:pPr lvl="1" eaLnBrk="1" hangingPunct="1"/>
            <a:r>
              <a:rPr lang="en-US" sz="2800" dirty="0" err="1" smtClean="0"/>
              <a:t>colour</a:t>
            </a:r>
            <a:r>
              <a:rPr lang="en-US" sz="2800" dirty="0" smtClean="0"/>
              <a:t> or </a:t>
            </a:r>
            <a:r>
              <a:rPr lang="en-US" sz="2800" dirty="0" smtClean="0"/>
              <a:t>bit depth</a:t>
            </a:r>
          </a:p>
          <a:p>
            <a:pPr lvl="1" eaLnBrk="1" hangingPunct="1">
              <a:buFontTx/>
              <a:buNone/>
            </a:pPr>
            <a:endParaRPr lang="en-US" dirty="0" smtClean="0"/>
          </a:p>
          <a:p>
            <a:pPr eaLnBrk="1" hangingPunct="1"/>
            <a:r>
              <a:rPr lang="en-US" sz="3200" dirty="0" smtClean="0"/>
              <a:t>The file size of a bitmap image (in bytes):</a:t>
            </a:r>
          </a:p>
          <a:p>
            <a:pPr eaLnBrk="1" hangingPunct="1">
              <a:buFontTx/>
              <a:buNone/>
            </a:pPr>
            <a:endParaRPr lang="en-US" sz="3200" b="1" dirty="0" smtClean="0"/>
          </a:p>
          <a:p>
            <a:pPr eaLnBrk="1" hangingPunct="1">
              <a:buFontTx/>
              <a:buNone/>
            </a:pPr>
            <a:r>
              <a:rPr lang="en-US" sz="3200" b="1" dirty="0" smtClean="0"/>
              <a:t>		Height X Width X (</a:t>
            </a:r>
            <a:r>
              <a:rPr lang="en-US" sz="3200" b="1" dirty="0" err="1" smtClean="0"/>
              <a:t>Colour</a:t>
            </a:r>
            <a:r>
              <a:rPr lang="en-US" sz="3200" b="1" dirty="0" smtClean="0"/>
              <a:t> depth / 8</a:t>
            </a:r>
            <a:r>
              <a:rPr lang="en-US" sz="3200" b="1" dirty="0" smtClean="0"/>
              <a:t>)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984497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118944"/>
            <a:ext cx="10515600" cy="936134"/>
          </a:xfrm>
        </p:spPr>
        <p:txBody>
          <a:bodyPr/>
          <a:lstStyle/>
          <a:p>
            <a:r>
              <a:rPr lang="en-US" dirty="0" smtClean="0"/>
              <a:t>Common File </a:t>
            </a:r>
            <a:r>
              <a:rPr lang="en-US" dirty="0"/>
              <a:t>Formats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447801"/>
            <a:ext cx="10873154" cy="45259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dirty="0"/>
              <a:t>Each </a:t>
            </a:r>
            <a:r>
              <a:rPr lang="en-US" sz="3200" dirty="0"/>
              <a:t>file format converts the image to a corresponding string of bits differently in order to store them on disk or transmit </a:t>
            </a:r>
            <a:r>
              <a:rPr lang="en-US" sz="3200" dirty="0" smtClean="0"/>
              <a:t>over </a:t>
            </a:r>
            <a:r>
              <a:rPr lang="en-US" sz="3200" dirty="0"/>
              <a:t>the </a:t>
            </a:r>
            <a:r>
              <a:rPr lang="en-US" sz="3200" dirty="0" smtClean="0"/>
              <a:t>Internet</a:t>
            </a:r>
          </a:p>
          <a:p>
            <a:pPr lvl="1"/>
            <a:r>
              <a:rPr lang="en-US" sz="2800" dirty="0"/>
              <a:t>GIF: graphics interchange format</a:t>
            </a:r>
          </a:p>
          <a:p>
            <a:pPr lvl="1"/>
            <a:r>
              <a:rPr lang="en-US" sz="2800" dirty="0"/>
              <a:t>JPEG: joint photographic experts group</a:t>
            </a:r>
          </a:p>
          <a:p>
            <a:pPr lvl="1"/>
            <a:r>
              <a:rPr lang="en-US" sz="2800" dirty="0"/>
              <a:t>PNG: portable network graphic</a:t>
            </a:r>
          </a:p>
          <a:p>
            <a:pPr lvl="1"/>
            <a:r>
              <a:rPr lang="en-US" sz="2800" dirty="0"/>
              <a:t>BMP: Windows bitmap</a:t>
            </a:r>
          </a:p>
          <a:p>
            <a:pPr lvl="1"/>
            <a:r>
              <a:rPr lang="en-US" sz="2800" dirty="0"/>
              <a:t>TIFF: tagged image file </a:t>
            </a:r>
            <a:r>
              <a:rPr lang="en-US" sz="2800" dirty="0" smtClean="0"/>
              <a:t>format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93120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8939"/>
            <a:ext cx="10515600" cy="1076815"/>
          </a:xfrm>
        </p:spPr>
        <p:txBody>
          <a:bodyPr/>
          <a:lstStyle/>
          <a:p>
            <a:r>
              <a:rPr lang="en-GB" dirty="0"/>
              <a:t>Image Compression</a:t>
            </a:r>
          </a:p>
        </p:txBody>
      </p:sp>
      <p:pic>
        <p:nvPicPr>
          <p:cNvPr id="4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54233" y="1266086"/>
            <a:ext cx="10151265" cy="3637087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20895622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101355"/>
            <a:ext cx="10515600" cy="1111983"/>
          </a:xfrm>
        </p:spPr>
        <p:txBody>
          <a:bodyPr/>
          <a:lstStyle/>
          <a:p>
            <a:r>
              <a:rPr lang="en-US" dirty="0" smtClean="0"/>
              <a:t>Image Compression </a:t>
            </a:r>
            <a:endParaRPr lang="en-US" dirty="0"/>
          </a:p>
        </p:txBody>
      </p:sp>
      <p:sp>
        <p:nvSpPr>
          <p:cNvPr id="28675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315670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i="1" dirty="0"/>
              <a:t>Compression</a:t>
            </a:r>
            <a:r>
              <a:rPr lang="en-US" sz="3200" dirty="0"/>
              <a:t> is used to make files </a:t>
            </a:r>
            <a:r>
              <a:rPr lang="en-US" sz="3200" dirty="0" smtClean="0"/>
              <a:t>smaller</a:t>
            </a:r>
          </a:p>
          <a:p>
            <a:pPr lvl="1"/>
            <a:r>
              <a:rPr lang="en-GB" sz="2800" dirty="0"/>
              <a:t>but </a:t>
            </a:r>
            <a:r>
              <a:rPr lang="en-GB" sz="2800" dirty="0" smtClean="0"/>
              <a:t>takes </a:t>
            </a:r>
            <a:r>
              <a:rPr lang="en-GB" sz="2800" dirty="0"/>
              <a:t>time to compress </a:t>
            </a:r>
            <a:r>
              <a:rPr lang="en-GB" sz="2800" dirty="0" smtClean="0"/>
              <a:t>&amp; </a:t>
            </a:r>
            <a:r>
              <a:rPr lang="en-GB" sz="2800" dirty="0"/>
              <a:t>decompress a </a:t>
            </a:r>
            <a:r>
              <a:rPr lang="en-GB" sz="2800" dirty="0" smtClean="0"/>
              <a:t>file</a:t>
            </a:r>
            <a:endParaRPr lang="en-US" sz="2800" dirty="0" smtClean="0"/>
          </a:p>
          <a:p>
            <a:r>
              <a:rPr lang="en-US" sz="3200" dirty="0" smtClean="0"/>
              <a:t>Bitmap </a:t>
            </a:r>
            <a:r>
              <a:rPr lang="en-US" sz="3200" dirty="0"/>
              <a:t>images, especially, can be quite large if stored without compression</a:t>
            </a:r>
          </a:p>
          <a:p>
            <a:pPr lvl="1"/>
            <a:r>
              <a:rPr lang="en-US" sz="2800" dirty="0"/>
              <a:t>Ex. A 640 x 480 pixel image with 24-bit color depth would take:</a:t>
            </a:r>
          </a:p>
          <a:p>
            <a:pPr lvl="2"/>
            <a:r>
              <a:rPr lang="en-US" sz="2800" dirty="0"/>
              <a:t>640 * 480*24 bits = 7372800 bits = </a:t>
            </a:r>
            <a:r>
              <a:rPr lang="en-US" sz="2800" dirty="0" smtClean="0"/>
              <a:t>900k</a:t>
            </a:r>
            <a:r>
              <a:rPr lang="en-US" sz="3200" dirty="0" smtClean="0"/>
              <a:t>B</a:t>
            </a:r>
          </a:p>
          <a:p>
            <a:r>
              <a:rPr lang="en-US" sz="3200" dirty="0" smtClean="0"/>
              <a:t>Windows bmp format is uncompressed</a:t>
            </a:r>
          </a:p>
          <a:p>
            <a:pPr lvl="1"/>
            <a:r>
              <a:rPr lang="en-US" sz="2800" dirty="0" smtClean="0"/>
              <a:t>Should NEVER be used </a:t>
            </a:r>
            <a:r>
              <a:rPr lang="en-US" sz="2800" dirty="0" smtClean="0"/>
              <a:t>online</a:t>
            </a:r>
          </a:p>
        </p:txBody>
      </p:sp>
    </p:spTree>
    <p:extLst>
      <p:ext uri="{BB962C8B-B14F-4D97-AF65-F5344CB8AC3E}">
        <p14:creationId xmlns:p14="http://schemas.microsoft.com/office/powerpoint/2010/main" val="3082357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136525"/>
            <a:ext cx="10515600" cy="1111984"/>
          </a:xfrm>
        </p:spPr>
        <p:txBody>
          <a:bodyPr/>
          <a:lstStyle/>
          <a:p>
            <a:r>
              <a:rPr lang="en-US" sz="4000" dirty="0" err="1"/>
              <a:t>Lossy</a:t>
            </a:r>
            <a:r>
              <a:rPr lang="en-US" sz="4000" dirty="0"/>
              <a:t> vs. Lossless Compression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195750"/>
            <a:ext cx="10750062" cy="5292970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200" i="1" dirty="0" smtClean="0"/>
              <a:t>Lossless algorithm</a:t>
            </a:r>
            <a:r>
              <a:rPr lang="en-US" sz="3200" dirty="0" smtClean="0"/>
              <a:t> - when </a:t>
            </a:r>
            <a:r>
              <a:rPr lang="en-US" sz="3200" dirty="0"/>
              <a:t>an image is compressed </a:t>
            </a:r>
            <a:r>
              <a:rPr lang="en-US" sz="3200" dirty="0" smtClean="0"/>
              <a:t>&amp; </a:t>
            </a:r>
            <a:r>
              <a:rPr lang="en-US" sz="3200" dirty="0"/>
              <a:t>later </a:t>
            </a:r>
            <a:r>
              <a:rPr lang="en-US" sz="3200" dirty="0" smtClean="0"/>
              <a:t>uncompressed, image </a:t>
            </a:r>
            <a:r>
              <a:rPr lang="en-US" sz="3200" dirty="0"/>
              <a:t>is exactly the same</a:t>
            </a:r>
          </a:p>
          <a:p>
            <a:pPr lvl="1">
              <a:lnSpc>
                <a:spcPct val="80000"/>
              </a:lnSpc>
            </a:pPr>
            <a:r>
              <a:rPr lang="en-US" sz="3200" dirty="0"/>
              <a:t>Most common </a:t>
            </a:r>
            <a:r>
              <a:rPr lang="en-US" sz="3200" dirty="0" smtClean="0"/>
              <a:t>type - No </a:t>
            </a:r>
            <a:r>
              <a:rPr lang="en-US" sz="3200" dirty="0"/>
              <a:t>information </a:t>
            </a:r>
            <a:r>
              <a:rPr lang="en-US" sz="3200" dirty="0" smtClean="0"/>
              <a:t>is lost</a:t>
            </a:r>
          </a:p>
          <a:p>
            <a:pPr lvl="1">
              <a:lnSpc>
                <a:spcPct val="80000"/>
              </a:lnSpc>
            </a:pPr>
            <a:r>
              <a:rPr lang="en-US" altLang="en-US" sz="3200" dirty="0"/>
              <a:t>Low compression </a:t>
            </a:r>
            <a:r>
              <a:rPr lang="en-US" altLang="en-US" sz="3200" dirty="0" smtClean="0"/>
              <a:t>ratios</a:t>
            </a:r>
            <a:endParaRPr lang="en-US" sz="3200" dirty="0"/>
          </a:p>
          <a:p>
            <a:pPr>
              <a:lnSpc>
                <a:spcPct val="80000"/>
              </a:lnSpc>
            </a:pPr>
            <a:r>
              <a:rPr lang="en-US" sz="3200" i="1" dirty="0" err="1"/>
              <a:t>Lossy</a:t>
            </a:r>
            <a:r>
              <a:rPr lang="en-US" sz="3200" i="1" dirty="0"/>
              <a:t> algorithms</a:t>
            </a:r>
            <a:r>
              <a:rPr lang="en-US" sz="3200" dirty="0"/>
              <a:t> produce images which may be slightly different before compression </a:t>
            </a:r>
            <a:r>
              <a:rPr lang="en-US" sz="3200" dirty="0"/>
              <a:t>&amp;</a:t>
            </a:r>
            <a:r>
              <a:rPr lang="en-US" sz="3200" dirty="0" smtClean="0"/>
              <a:t> </a:t>
            </a:r>
            <a:r>
              <a:rPr lang="en-US" sz="3200" dirty="0"/>
              <a:t>after uncompressing</a:t>
            </a:r>
          </a:p>
          <a:p>
            <a:pPr lvl="1">
              <a:lnSpc>
                <a:spcPct val="80000"/>
              </a:lnSpc>
            </a:pPr>
            <a:r>
              <a:rPr lang="en-US" sz="2800" dirty="0"/>
              <a:t>Some information may be lost</a:t>
            </a:r>
          </a:p>
          <a:p>
            <a:pPr lvl="1">
              <a:lnSpc>
                <a:spcPct val="80000"/>
              </a:lnSpc>
            </a:pPr>
            <a:r>
              <a:rPr lang="en-US" sz="2800" dirty="0"/>
              <a:t>Can </a:t>
            </a:r>
            <a:r>
              <a:rPr lang="en-US" sz="2800" dirty="0" smtClean="0"/>
              <a:t>sometimes </a:t>
            </a:r>
            <a:r>
              <a:rPr lang="en-US" sz="2800" dirty="0"/>
              <a:t>produce much smaller </a:t>
            </a:r>
            <a:r>
              <a:rPr lang="en-US" sz="2800" dirty="0" smtClean="0"/>
              <a:t>files</a:t>
            </a:r>
            <a:endParaRPr lang="en-US" sz="2800" dirty="0"/>
          </a:p>
          <a:p>
            <a:pPr lvl="1">
              <a:lnSpc>
                <a:spcPct val="80000"/>
              </a:lnSpc>
            </a:pPr>
            <a:r>
              <a:rPr lang="en-US" sz="2800" dirty="0"/>
              <a:t>Can be used when the difference isn’t very noticeable</a:t>
            </a:r>
          </a:p>
          <a:p>
            <a:pPr lvl="1">
              <a:lnSpc>
                <a:spcPct val="80000"/>
              </a:lnSpc>
            </a:pPr>
            <a:r>
              <a:rPr lang="en-US" sz="2800" dirty="0"/>
              <a:t>Often takes into account human anatomy</a:t>
            </a:r>
          </a:p>
          <a:p>
            <a:pPr lvl="2">
              <a:lnSpc>
                <a:spcPct val="80000"/>
              </a:lnSpc>
            </a:pPr>
            <a:r>
              <a:rPr lang="en-US" sz="2800" dirty="0"/>
              <a:t>w</a:t>
            </a:r>
            <a:r>
              <a:rPr lang="en-US" sz="2800" dirty="0" smtClean="0"/>
              <a:t>e </a:t>
            </a:r>
            <a:r>
              <a:rPr lang="en-US" sz="2800" dirty="0"/>
              <a:t>can’t tell the difference between certain values of </a:t>
            </a:r>
            <a:r>
              <a:rPr lang="en-US" sz="2800" dirty="0" err="1" smtClean="0"/>
              <a:t>colour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55686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6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6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6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6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6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6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Compression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 smtClean="0"/>
              <a:t>Can produce </a:t>
            </a:r>
            <a:r>
              <a:rPr lang="en-GB" sz="3200" dirty="0"/>
              <a:t>images </a:t>
            </a:r>
            <a:r>
              <a:rPr lang="en-GB" sz="3200" dirty="0" smtClean="0"/>
              <a:t>with:</a:t>
            </a:r>
          </a:p>
          <a:p>
            <a:r>
              <a:rPr lang="en-GB" sz="3200" dirty="0" smtClean="0"/>
              <a:t>blocky </a:t>
            </a:r>
            <a:r>
              <a:rPr lang="en-GB" sz="3200" dirty="0"/>
              <a:t>effects </a:t>
            </a:r>
          </a:p>
          <a:p>
            <a:r>
              <a:rPr lang="en-US" sz="3200" dirty="0"/>
              <a:t>decreasing image quality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4681030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101352"/>
            <a:ext cx="10515600" cy="84821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JPEG (Joint </a:t>
            </a:r>
            <a:r>
              <a:rPr lang="en-US" dirty="0"/>
              <a:t>Photographic Experts </a:t>
            </a:r>
            <a:r>
              <a:rPr lang="en-US" dirty="0" smtClean="0"/>
              <a:t>Group)</a:t>
            </a:r>
            <a:endParaRPr lang="en-US" dirty="0"/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139826"/>
            <a:ext cx="10515600" cy="4962036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Usually </a:t>
            </a:r>
            <a:r>
              <a:rPr lang="en-US" sz="3200" dirty="0" err="1" smtClean="0"/>
              <a:t>lossy</a:t>
            </a:r>
            <a:r>
              <a:rPr lang="en-US" sz="3200" dirty="0" smtClean="0"/>
              <a:t> compression – very </a:t>
            </a:r>
            <a:r>
              <a:rPr lang="en-US" sz="3200" dirty="0" err="1" smtClean="0"/>
              <a:t>lossy</a:t>
            </a:r>
            <a:r>
              <a:rPr lang="en-US" sz="3200" dirty="0" smtClean="0"/>
              <a:t>!</a:t>
            </a:r>
          </a:p>
          <a:p>
            <a:pPr lvl="1"/>
            <a:r>
              <a:rPr lang="en-GB" sz="2800" dirty="0" smtClean="0"/>
              <a:t>discards </a:t>
            </a:r>
            <a:r>
              <a:rPr lang="en-GB" sz="2800" dirty="0"/>
              <a:t>most of </a:t>
            </a:r>
            <a:r>
              <a:rPr lang="en-GB" sz="2800" dirty="0" smtClean="0"/>
              <a:t>information </a:t>
            </a:r>
            <a:r>
              <a:rPr lang="en-GB" sz="2800" dirty="0"/>
              <a:t>to keep </a:t>
            </a:r>
            <a:r>
              <a:rPr lang="en-GB" sz="2800" dirty="0" smtClean="0"/>
              <a:t>image </a:t>
            </a:r>
            <a:r>
              <a:rPr lang="en-GB" sz="2800" dirty="0"/>
              <a:t>file size </a:t>
            </a:r>
            <a:r>
              <a:rPr lang="en-GB" sz="2800" dirty="0" smtClean="0"/>
              <a:t>small</a:t>
            </a:r>
          </a:p>
          <a:p>
            <a:pPr lvl="2"/>
            <a:r>
              <a:rPr lang="en-GB" sz="2800" dirty="0" smtClean="0"/>
              <a:t>meaning </a:t>
            </a:r>
            <a:r>
              <a:rPr lang="en-GB" sz="2800" dirty="0"/>
              <a:t>some degree of quality </a:t>
            </a:r>
            <a:r>
              <a:rPr lang="en-GB" sz="2800" dirty="0" smtClean="0"/>
              <a:t>also lost</a:t>
            </a:r>
          </a:p>
          <a:p>
            <a:pPr lvl="1"/>
            <a:r>
              <a:rPr lang="en-GB" sz="2800" dirty="0"/>
              <a:t>people do not </a:t>
            </a:r>
            <a:r>
              <a:rPr lang="en-GB" sz="2800" dirty="0" smtClean="0"/>
              <a:t>perceive effect </a:t>
            </a:r>
            <a:r>
              <a:rPr lang="en-GB" sz="2800" dirty="0"/>
              <a:t>of high frequencies in images very </a:t>
            </a:r>
            <a:r>
              <a:rPr lang="en-GB" sz="2800" dirty="0" smtClean="0"/>
              <a:t>accurately - </a:t>
            </a:r>
            <a:r>
              <a:rPr lang="en-GB" sz="2800" dirty="0"/>
              <a:t>can be discarded without perceptible loss of </a:t>
            </a:r>
            <a:r>
              <a:rPr lang="en-GB" sz="2800" dirty="0" smtClean="0"/>
              <a:t>quality</a:t>
            </a:r>
            <a:endParaRPr lang="en-US" sz="2800" dirty="0" smtClean="0"/>
          </a:p>
          <a:p>
            <a:r>
              <a:rPr lang="en-US" sz="3200" dirty="0" smtClean="0"/>
              <a:t>Format designed </a:t>
            </a:r>
            <a:r>
              <a:rPr lang="en-US" sz="3200" dirty="0"/>
              <a:t>for photographs at high </a:t>
            </a:r>
            <a:r>
              <a:rPr lang="en-US" sz="3200" dirty="0" smtClean="0"/>
              <a:t>quality</a:t>
            </a:r>
          </a:p>
          <a:p>
            <a:pPr lvl="1"/>
            <a:r>
              <a:rPr lang="en-US" altLang="he-IL" sz="2800" dirty="0"/>
              <a:t>Continuous-tone </a:t>
            </a:r>
            <a:r>
              <a:rPr lang="en-US" altLang="he-IL" sz="2800" dirty="0" smtClean="0"/>
              <a:t>pictures</a:t>
            </a:r>
            <a:endParaRPr lang="en-US" sz="2800" dirty="0"/>
          </a:p>
          <a:p>
            <a:r>
              <a:rPr lang="en-US" sz="3200" dirty="0" smtClean="0"/>
              <a:t>24-bit </a:t>
            </a:r>
            <a:r>
              <a:rPr lang="en-US" sz="3200" dirty="0"/>
              <a:t>color or 8-bit gray-scale</a:t>
            </a:r>
          </a:p>
          <a:p>
            <a:pPr lvl="1"/>
            <a:r>
              <a:rPr lang="en-US" sz="2800" dirty="0"/>
              <a:t>Like you’d get from a digital camera or </a:t>
            </a:r>
            <a:r>
              <a:rPr lang="en-US" sz="2800" dirty="0" smtClean="0"/>
              <a:t>scanner</a:t>
            </a:r>
          </a:p>
          <a:p>
            <a:r>
              <a:rPr lang="en-US" sz="3200" dirty="0" smtClean="0"/>
              <a:t>Suitable for many applications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70733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8937"/>
            <a:ext cx="10515600" cy="953725"/>
          </a:xfrm>
        </p:spPr>
        <p:txBody>
          <a:bodyPr/>
          <a:lstStyle/>
          <a:p>
            <a:r>
              <a:rPr lang="en-GB" dirty="0" smtClean="0"/>
              <a:t>GIF (</a:t>
            </a:r>
            <a:r>
              <a:rPr lang="en-US" dirty="0"/>
              <a:t>Graphics Interchange </a:t>
            </a:r>
            <a:r>
              <a:rPr lang="en-US" dirty="0" smtClean="0"/>
              <a:t>Format)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10162"/>
            <a:ext cx="10515600" cy="4351338"/>
          </a:xfrm>
        </p:spPr>
        <p:txBody>
          <a:bodyPr>
            <a:normAutofit/>
          </a:bodyPr>
          <a:lstStyle/>
          <a:p>
            <a:r>
              <a:rPr lang="en-GB" sz="3200" dirty="0"/>
              <a:t>Lossless compression</a:t>
            </a:r>
          </a:p>
          <a:p>
            <a:r>
              <a:rPr lang="en-GB" sz="3200" dirty="0"/>
              <a:t>Used a lot on the web</a:t>
            </a:r>
          </a:p>
          <a:p>
            <a:r>
              <a:rPr lang="en-GB" sz="3200" dirty="0"/>
              <a:t>Good for simple animations </a:t>
            </a:r>
          </a:p>
          <a:p>
            <a:r>
              <a:rPr lang="en-GB" sz="3200" dirty="0"/>
              <a:t>Limited to 8-bit </a:t>
            </a:r>
            <a:r>
              <a:rPr lang="en-GB" sz="3200" dirty="0" smtClean="0"/>
              <a:t>colour </a:t>
            </a:r>
            <a:r>
              <a:rPr lang="en-GB" sz="3200" dirty="0"/>
              <a:t>(256 </a:t>
            </a:r>
            <a:r>
              <a:rPr lang="en-GB" sz="3200" dirty="0" smtClean="0"/>
              <a:t>colours</a:t>
            </a:r>
            <a:r>
              <a:rPr lang="en-GB" sz="3200" dirty="0"/>
              <a:t>)</a:t>
            </a:r>
          </a:p>
          <a:p>
            <a:r>
              <a:rPr lang="en-GB" sz="3200" dirty="0"/>
              <a:t>Compression algorithm is patented </a:t>
            </a:r>
          </a:p>
        </p:txBody>
      </p:sp>
    </p:spTree>
    <p:extLst>
      <p:ext uri="{BB962C8B-B14F-4D97-AF65-F5344CB8AC3E}">
        <p14:creationId xmlns:p14="http://schemas.microsoft.com/office/powerpoint/2010/main" val="3230813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8940"/>
            <a:ext cx="10515600" cy="830630"/>
          </a:xfrm>
        </p:spPr>
        <p:txBody>
          <a:bodyPr/>
          <a:lstStyle/>
          <a:p>
            <a:r>
              <a:rPr lang="en-US" dirty="0" smtClean="0"/>
              <a:t>PNG (Portable </a:t>
            </a:r>
            <a:r>
              <a:rPr lang="en-US" dirty="0"/>
              <a:t>Network </a:t>
            </a:r>
            <a:r>
              <a:rPr lang="en-US" dirty="0" smtClean="0"/>
              <a:t>Graphic)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57409"/>
            <a:ext cx="10515600" cy="4351338"/>
          </a:xfrm>
        </p:spPr>
        <p:txBody>
          <a:bodyPr/>
          <a:lstStyle/>
          <a:p>
            <a:r>
              <a:rPr lang="en-GB" sz="3200" dirty="0"/>
              <a:t>Lossless compression</a:t>
            </a:r>
          </a:p>
          <a:p>
            <a:r>
              <a:rPr lang="en-GB" sz="3200" dirty="0"/>
              <a:t>Replacement for GIF </a:t>
            </a:r>
            <a:r>
              <a:rPr lang="en-GB" sz="3200" dirty="0" smtClean="0"/>
              <a:t>- no </a:t>
            </a:r>
            <a:r>
              <a:rPr lang="en-GB" sz="3200" dirty="0"/>
              <a:t>patent</a:t>
            </a:r>
            <a:r>
              <a:rPr lang="en-GB" sz="3200" dirty="0" smtClean="0"/>
              <a:t>!</a:t>
            </a:r>
            <a:endParaRPr lang="en-GB" sz="3200" dirty="0"/>
          </a:p>
          <a:p>
            <a:r>
              <a:rPr lang="en-GB" sz="3200" dirty="0"/>
              <a:t>Better compression algorithm than GIF</a:t>
            </a:r>
          </a:p>
          <a:p>
            <a:r>
              <a:rPr lang="en-GB" sz="3200" dirty="0"/>
              <a:t>Supports 24-bit </a:t>
            </a:r>
            <a:r>
              <a:rPr lang="en-GB" sz="3200" dirty="0" smtClean="0"/>
              <a:t>colour</a:t>
            </a:r>
            <a:endParaRPr lang="en-GB" sz="32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36251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83771"/>
            <a:ext cx="10515600" cy="983030"/>
          </a:xfrm>
        </p:spPr>
        <p:txBody>
          <a:bodyPr>
            <a:normAutofit/>
          </a:bodyPr>
          <a:lstStyle/>
          <a:p>
            <a:r>
              <a:rPr lang="en-US" dirty="0" smtClean="0"/>
              <a:t>TIFF (</a:t>
            </a:r>
            <a:r>
              <a:rPr lang="en-US" dirty="0"/>
              <a:t>Tagged Image File </a:t>
            </a:r>
            <a:r>
              <a:rPr lang="en-US" dirty="0" smtClean="0"/>
              <a:t>Format)</a:t>
            </a:r>
            <a:endParaRPr lang="en-US" dirty="0" smtClean="0"/>
          </a:p>
        </p:txBody>
      </p:sp>
      <p:sp>
        <p:nvSpPr>
          <p:cNvPr id="48131" name="Rectangle 3"/>
          <p:cNvSpPr>
            <a:spLocks noGrp="1" noChangeArrowheads="1"/>
          </p:cNvSpPr>
          <p:nvPr>
            <p:ph idx="1"/>
          </p:nvPr>
        </p:nvSpPr>
        <p:spPr>
          <a:xfrm>
            <a:off x="838201" y="1189895"/>
            <a:ext cx="10908322" cy="538638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GB" sz="3200" dirty="0"/>
              <a:t>Lossless compression</a:t>
            </a:r>
          </a:p>
          <a:p>
            <a:pPr eaLnBrk="1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3200" dirty="0" smtClean="0"/>
              <a:t>Mainly </a:t>
            </a:r>
            <a:r>
              <a:rPr lang="en-US" sz="3200" dirty="0"/>
              <a:t>used for exchanging documents between different applications </a:t>
            </a:r>
            <a:r>
              <a:rPr lang="en-US" sz="3200" dirty="0" smtClean="0"/>
              <a:t>&amp; </a:t>
            </a:r>
            <a:r>
              <a:rPr lang="en-US" sz="3200" dirty="0"/>
              <a:t>computer </a:t>
            </a:r>
            <a:r>
              <a:rPr lang="en-US" sz="3200" dirty="0" smtClean="0"/>
              <a:t>platforms</a:t>
            </a:r>
          </a:p>
        </p:txBody>
      </p:sp>
    </p:spTree>
    <p:extLst>
      <p:ext uri="{BB962C8B-B14F-4D97-AF65-F5344CB8AC3E}">
        <p14:creationId xmlns:p14="http://schemas.microsoft.com/office/powerpoint/2010/main" val="4110723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641DF-E999-1B43-812C-56FDF6192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4108"/>
            <a:ext cx="10515600" cy="900970"/>
          </a:xfrm>
        </p:spPr>
        <p:txBody>
          <a:bodyPr/>
          <a:lstStyle/>
          <a:p>
            <a:r>
              <a:rPr lang="en-US" dirty="0"/>
              <a:t>Common File Formats for the Web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F5349-0388-6D4F-AA84-CA7E9C806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2917"/>
            <a:ext cx="10515600" cy="4351338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sz="3200" dirty="0"/>
              <a:t>The three most common file formats on the web are:</a:t>
            </a:r>
          </a:p>
          <a:p>
            <a:pPr lvl="1">
              <a:lnSpc>
                <a:spcPct val="80000"/>
              </a:lnSpc>
            </a:pPr>
            <a:r>
              <a:rPr lang="en-US" sz="2800" dirty="0"/>
              <a:t>JPEG (.jpg)</a:t>
            </a:r>
          </a:p>
          <a:p>
            <a:pPr lvl="1">
              <a:lnSpc>
                <a:spcPct val="80000"/>
              </a:lnSpc>
            </a:pPr>
            <a:r>
              <a:rPr lang="en-US" sz="2800" dirty="0"/>
              <a:t>GIF (.gif)</a:t>
            </a:r>
          </a:p>
          <a:p>
            <a:pPr lvl="1">
              <a:lnSpc>
                <a:spcPct val="80000"/>
              </a:lnSpc>
            </a:pPr>
            <a:r>
              <a:rPr lang="en-US" sz="2800" dirty="0"/>
              <a:t>PNG (.</a:t>
            </a:r>
            <a:r>
              <a:rPr lang="en-US" sz="2800" dirty="0" err="1"/>
              <a:t>png</a:t>
            </a:r>
            <a:r>
              <a:rPr lang="en-US" sz="2800" dirty="0" smtClean="0"/>
              <a:t>)</a:t>
            </a:r>
          </a:p>
          <a:p>
            <a:pPr lvl="1">
              <a:lnSpc>
                <a:spcPct val="80000"/>
              </a:lnSpc>
            </a:pPr>
            <a:endParaRPr lang="en-US" sz="2800" dirty="0"/>
          </a:p>
          <a:p>
            <a:pPr>
              <a:lnSpc>
                <a:spcPct val="80000"/>
              </a:lnSpc>
            </a:pPr>
            <a:r>
              <a:rPr lang="en-US" sz="3200" dirty="0"/>
              <a:t>Most programs have their own file format called a </a:t>
            </a:r>
            <a:r>
              <a:rPr lang="en-US" sz="3200" i="1" dirty="0"/>
              <a:t>native format</a:t>
            </a:r>
          </a:p>
          <a:p>
            <a:pPr lvl="1">
              <a:lnSpc>
                <a:spcPct val="80000"/>
              </a:lnSpc>
            </a:pPr>
            <a:r>
              <a:rPr lang="en-US" sz="2800" dirty="0"/>
              <a:t>f</a:t>
            </a:r>
            <a:r>
              <a:rPr lang="en-US" sz="2800" dirty="0" smtClean="0"/>
              <a:t>ormats </a:t>
            </a:r>
            <a:r>
              <a:rPr lang="en-US" sz="2800" dirty="0"/>
              <a:t>are unique to the program</a:t>
            </a:r>
          </a:p>
          <a:p>
            <a:pPr lvl="1">
              <a:lnSpc>
                <a:spcPct val="80000"/>
              </a:lnSpc>
            </a:pPr>
            <a:r>
              <a:rPr lang="en-US" sz="2800" dirty="0" smtClean="0"/>
              <a:t>you </a:t>
            </a:r>
            <a:r>
              <a:rPr lang="en-US" sz="2800" dirty="0"/>
              <a:t>can save without losing any information</a:t>
            </a:r>
          </a:p>
          <a:p>
            <a:pPr lvl="2">
              <a:lnSpc>
                <a:spcPct val="80000"/>
              </a:lnSpc>
            </a:pPr>
            <a:r>
              <a:rPr lang="en-US" sz="2800" dirty="0" smtClean="0"/>
              <a:t>use </a:t>
            </a:r>
            <a:r>
              <a:rPr lang="en-US" sz="2800" dirty="0"/>
              <a:t>no compression or lossless compression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8941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3766"/>
            <a:ext cx="10515600" cy="1041649"/>
          </a:xfrm>
        </p:spPr>
        <p:txBody>
          <a:bodyPr/>
          <a:lstStyle/>
          <a:p>
            <a:r>
              <a:rPr lang="en-GB" dirty="0"/>
              <a:t>Object Relational Mapping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10160"/>
            <a:ext cx="10515600" cy="4351338"/>
          </a:xfrm>
        </p:spPr>
        <p:txBody>
          <a:bodyPr>
            <a:normAutofit/>
          </a:bodyPr>
          <a:lstStyle/>
          <a:p>
            <a:r>
              <a:rPr lang="en-GB" sz="3200" b="1" dirty="0" smtClean="0"/>
              <a:t>Entity Framework</a:t>
            </a:r>
          </a:p>
          <a:p>
            <a:pPr lvl="1"/>
            <a:r>
              <a:rPr lang="en-GB" sz="2800" dirty="0" smtClean="0"/>
              <a:t>Expected </a:t>
            </a:r>
            <a:r>
              <a:rPr lang="en-GB" sz="2800" dirty="0"/>
              <a:t>to use</a:t>
            </a:r>
          </a:p>
          <a:p>
            <a:pPr lvl="1"/>
            <a:r>
              <a:rPr lang="en-GB" sz="2800" dirty="0" smtClean="0"/>
              <a:t>Not </a:t>
            </a:r>
            <a:r>
              <a:rPr lang="en-GB" sz="2800" dirty="0"/>
              <a:t>expect you to use anything </a:t>
            </a:r>
            <a:r>
              <a:rPr lang="en-GB" sz="2800" dirty="0" smtClean="0"/>
              <a:t>else</a:t>
            </a:r>
            <a:endParaRPr lang="en-GB" sz="2800" dirty="0"/>
          </a:p>
          <a:p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702326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8936"/>
            <a:ext cx="10515600" cy="1006479"/>
          </a:xfrm>
        </p:spPr>
        <p:txBody>
          <a:bodyPr/>
          <a:lstStyle/>
          <a:p>
            <a:r>
              <a:rPr lang="en-GB" dirty="0" smtClean="0"/>
              <a:t>Code First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575"/>
            <a:ext cx="10515600" cy="4351338"/>
          </a:xfrm>
        </p:spPr>
        <p:txBody>
          <a:bodyPr>
            <a:normAutofit/>
          </a:bodyPr>
          <a:lstStyle/>
          <a:p>
            <a:r>
              <a:rPr lang="en-GB" sz="3200" dirty="0"/>
              <a:t>Can use DB </a:t>
            </a:r>
            <a:r>
              <a:rPr lang="en-GB" sz="3200" dirty="0" smtClean="0"/>
              <a:t>first</a:t>
            </a:r>
          </a:p>
          <a:p>
            <a:pPr lvl="1"/>
            <a:r>
              <a:rPr lang="en-GB" sz="2800" dirty="0" smtClean="0"/>
              <a:t>but </a:t>
            </a:r>
            <a:r>
              <a:rPr lang="en-GB" sz="2800" dirty="0"/>
              <a:t>materials not </a:t>
            </a:r>
            <a:r>
              <a:rPr lang="en-GB" sz="2800" dirty="0" smtClean="0"/>
              <a:t>there</a:t>
            </a:r>
          </a:p>
          <a:p>
            <a:pPr lvl="1"/>
            <a:r>
              <a:rPr lang="en-GB" sz="2800" dirty="0" smtClean="0"/>
              <a:t>might </a:t>
            </a:r>
            <a:r>
              <a:rPr lang="en-GB" sz="2800" dirty="0"/>
              <a:t>not quite </a:t>
            </a:r>
            <a:r>
              <a:rPr lang="en-GB" sz="2800" dirty="0" smtClean="0"/>
              <a:t>work</a:t>
            </a:r>
          </a:p>
          <a:p>
            <a:pPr lvl="1"/>
            <a:r>
              <a:rPr lang="en-GB" sz="2800" dirty="0" smtClean="0"/>
              <a:t>will </a:t>
            </a:r>
            <a:r>
              <a:rPr lang="en-GB" sz="2800" dirty="0"/>
              <a:t>scaffold lots of stuff that you cannot </a:t>
            </a:r>
            <a:r>
              <a:rPr lang="en-GB" sz="2800" dirty="0" smtClean="0"/>
              <a:t>use</a:t>
            </a:r>
          </a:p>
          <a:p>
            <a:pPr lvl="2"/>
            <a:r>
              <a:rPr lang="en-GB" sz="2800" dirty="0" smtClean="0"/>
              <a:t>will </a:t>
            </a:r>
            <a:r>
              <a:rPr lang="en-GB" sz="2800" dirty="0"/>
              <a:t>get in the way &amp; will break things</a:t>
            </a:r>
          </a:p>
          <a:p>
            <a:r>
              <a:rPr lang="en-GB" sz="3200" dirty="0" smtClean="0"/>
              <a:t>Should only </a:t>
            </a:r>
            <a:r>
              <a:rPr lang="en-GB" sz="3200" dirty="0"/>
              <a:t>scaffold the things you </a:t>
            </a:r>
            <a:r>
              <a:rPr lang="en-GB" sz="3200" dirty="0" smtClean="0"/>
              <a:t>need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191139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Tools, databases, languages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3200" dirty="0"/>
              <a:t>Not one thing that everybody </a:t>
            </a:r>
            <a:r>
              <a:rPr lang="en-GB" sz="3200" dirty="0" smtClean="0"/>
              <a:t>uses</a:t>
            </a:r>
          </a:p>
          <a:p>
            <a:pPr lvl="1"/>
            <a:r>
              <a:rPr lang="en-GB" sz="2800" dirty="0" smtClean="0"/>
              <a:t>depends </a:t>
            </a:r>
            <a:r>
              <a:rPr lang="en-GB" sz="2800" dirty="0"/>
              <a:t>on </a:t>
            </a:r>
            <a:r>
              <a:rPr lang="en-GB" sz="2800" dirty="0" smtClean="0"/>
              <a:t>the context</a:t>
            </a:r>
            <a:endParaRPr lang="en-GB" sz="2800" dirty="0"/>
          </a:p>
          <a:p>
            <a:pPr lvl="1"/>
            <a:r>
              <a:rPr lang="en-GB" sz="2800" dirty="0" smtClean="0"/>
              <a:t>generally </a:t>
            </a:r>
            <a:r>
              <a:rPr lang="en-GB" sz="2800" dirty="0"/>
              <a:t>businesses buy into MS infrastructure because they get a lot of support</a:t>
            </a:r>
          </a:p>
          <a:p>
            <a:pPr lvl="1"/>
            <a:r>
              <a:rPr lang="en-GB" sz="2800" dirty="0"/>
              <a:t>lots of people know how to use them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90180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4109"/>
            <a:ext cx="10515600" cy="1111984"/>
          </a:xfrm>
        </p:spPr>
        <p:txBody>
          <a:bodyPr/>
          <a:lstStyle/>
          <a:p>
            <a:r>
              <a:rPr lang="en-GB" dirty="0"/>
              <a:t>Azure Data Studio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298087"/>
            <a:ext cx="10837985" cy="4351338"/>
          </a:xfrm>
        </p:spPr>
        <p:txBody>
          <a:bodyPr>
            <a:normAutofit/>
          </a:bodyPr>
          <a:lstStyle/>
          <a:p>
            <a:r>
              <a:rPr lang="en-GB" sz="3200" dirty="0" smtClean="0"/>
              <a:t>Viewpoint </a:t>
            </a:r>
            <a:r>
              <a:rPr lang="en-GB" sz="3200" dirty="0"/>
              <a:t>into your </a:t>
            </a:r>
            <a:r>
              <a:rPr lang="en-GB" sz="3200" dirty="0" smtClean="0"/>
              <a:t>database</a:t>
            </a:r>
          </a:p>
          <a:p>
            <a:r>
              <a:rPr lang="en-GB" sz="3200" dirty="0" smtClean="0"/>
              <a:t>MS tool</a:t>
            </a:r>
          </a:p>
          <a:p>
            <a:pPr lvl="1"/>
            <a:r>
              <a:rPr lang="en-GB" sz="2800" dirty="0" smtClean="0"/>
              <a:t>platform </a:t>
            </a:r>
            <a:r>
              <a:rPr lang="en-GB" sz="2800" dirty="0"/>
              <a:t>for cloud </a:t>
            </a:r>
            <a:r>
              <a:rPr lang="en-GB" sz="2800" dirty="0" smtClean="0"/>
              <a:t>computing</a:t>
            </a:r>
          </a:p>
          <a:p>
            <a:pPr lvl="1"/>
            <a:r>
              <a:rPr lang="en-GB" sz="2800" dirty="0" smtClean="0"/>
              <a:t>industry standard</a:t>
            </a:r>
          </a:p>
          <a:p>
            <a:pPr lvl="1"/>
            <a:r>
              <a:rPr lang="en-GB" sz="2800" dirty="0" smtClean="0"/>
              <a:t>free </a:t>
            </a:r>
            <a:r>
              <a:rPr lang="en-GB" sz="2800" dirty="0"/>
              <a:t>to the </a:t>
            </a:r>
            <a:r>
              <a:rPr lang="en-GB" sz="2800" dirty="0" err="1"/>
              <a:t>Uni</a:t>
            </a:r>
            <a:r>
              <a:rPr lang="en-GB" sz="2800" dirty="0"/>
              <a:t> </a:t>
            </a:r>
            <a:endParaRPr lang="en-GB" sz="2800" dirty="0" smtClean="0"/>
          </a:p>
          <a:p>
            <a:endParaRPr lang="en-GB" sz="3200" dirty="0" smtClean="0"/>
          </a:p>
          <a:p>
            <a:r>
              <a:rPr lang="en-GB" sz="3200" dirty="0" smtClean="0"/>
              <a:t>Use any </a:t>
            </a:r>
            <a:r>
              <a:rPr lang="en-GB" sz="3200" dirty="0"/>
              <a:t>tool that lets you view the </a:t>
            </a:r>
            <a:r>
              <a:rPr lang="en-GB" sz="3200" dirty="0" smtClean="0"/>
              <a:t>database</a:t>
            </a:r>
          </a:p>
          <a:p>
            <a:pPr lvl="1"/>
            <a:r>
              <a:rPr lang="en-GB" sz="2800" dirty="0"/>
              <a:t>Jet Brains DB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784261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4108"/>
            <a:ext cx="10515600" cy="953723"/>
          </a:xfrm>
        </p:spPr>
        <p:txBody>
          <a:bodyPr/>
          <a:lstStyle/>
          <a:p>
            <a:r>
              <a:rPr lang="en-GB" dirty="0"/>
              <a:t>MS SQL Server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4991"/>
            <a:ext cx="10515600" cy="4351338"/>
          </a:xfrm>
        </p:spPr>
        <p:txBody>
          <a:bodyPr>
            <a:normAutofit/>
          </a:bodyPr>
          <a:lstStyle/>
          <a:p>
            <a:r>
              <a:rPr lang="en-GB" sz="3200" dirty="0" smtClean="0"/>
              <a:t>Robust </a:t>
            </a:r>
            <a:r>
              <a:rPr lang="en-GB" sz="3200" dirty="0"/>
              <a:t>industry </a:t>
            </a:r>
            <a:r>
              <a:rPr lang="en-GB" sz="3200" dirty="0" smtClean="0"/>
              <a:t>standard</a:t>
            </a:r>
          </a:p>
          <a:p>
            <a:pPr lvl="1"/>
            <a:r>
              <a:rPr lang="en-GB" sz="2800" dirty="0" smtClean="0"/>
              <a:t>quite complex, Relational DBMS</a:t>
            </a:r>
          </a:p>
          <a:p>
            <a:pPr lvl="1"/>
            <a:r>
              <a:rPr lang="en-GB" sz="2800" dirty="0" smtClean="0"/>
              <a:t>need </a:t>
            </a:r>
            <a:r>
              <a:rPr lang="en-GB" sz="2800" dirty="0"/>
              <a:t>to have that understanding</a:t>
            </a:r>
          </a:p>
          <a:p>
            <a:r>
              <a:rPr lang="en-GB" sz="3200" dirty="0" smtClean="0"/>
              <a:t>Others </a:t>
            </a:r>
            <a:r>
              <a:rPr lang="en-GB" sz="3200" dirty="0"/>
              <a:t>prefer </a:t>
            </a:r>
            <a:r>
              <a:rPr lang="en-GB" sz="3200" dirty="0" smtClean="0"/>
              <a:t>Open </a:t>
            </a:r>
            <a:r>
              <a:rPr lang="en-GB" sz="3200" dirty="0"/>
              <a:t>Source approach, e.g. </a:t>
            </a:r>
            <a:r>
              <a:rPr lang="en-GB" sz="3200" dirty="0" smtClean="0"/>
              <a:t>MySQL</a:t>
            </a:r>
          </a:p>
          <a:p>
            <a:pPr lvl="1"/>
            <a:r>
              <a:rPr lang="en-GB" sz="2800" dirty="0" smtClean="0"/>
              <a:t>loads </a:t>
            </a:r>
            <a:r>
              <a:rPr lang="en-GB" sz="2800" dirty="0"/>
              <a:t>of resources </a:t>
            </a:r>
            <a:r>
              <a:rPr lang="en-GB" sz="2800" dirty="0" smtClean="0"/>
              <a:t>online</a:t>
            </a:r>
          </a:p>
          <a:p>
            <a:r>
              <a:rPr lang="en-GB" sz="3200" dirty="0" smtClean="0"/>
              <a:t>Others </a:t>
            </a:r>
            <a:r>
              <a:rPr lang="en-GB" sz="3200" dirty="0"/>
              <a:t>use </a:t>
            </a:r>
            <a:r>
              <a:rPr lang="en-GB" sz="3200" dirty="0" smtClean="0"/>
              <a:t>ORACLE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442817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1353"/>
            <a:ext cx="10515600" cy="988893"/>
          </a:xfrm>
        </p:spPr>
        <p:txBody>
          <a:bodyPr/>
          <a:lstStyle/>
          <a:p>
            <a:r>
              <a:rPr lang="en-GB" dirty="0"/>
              <a:t>NoSQL databases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10162"/>
            <a:ext cx="10515600" cy="4351338"/>
          </a:xfrm>
        </p:spPr>
        <p:txBody>
          <a:bodyPr>
            <a:normAutofit/>
          </a:bodyPr>
          <a:lstStyle/>
          <a:p>
            <a:r>
              <a:rPr lang="en-GB" sz="3200" dirty="0"/>
              <a:t>Moving to a world </a:t>
            </a:r>
            <a:r>
              <a:rPr lang="en-GB" sz="3200" dirty="0" smtClean="0"/>
              <a:t>where you </a:t>
            </a:r>
            <a:r>
              <a:rPr lang="en-GB" sz="3200" dirty="0"/>
              <a:t>will see NoSQL </a:t>
            </a:r>
            <a:r>
              <a:rPr lang="en-GB" sz="3200" dirty="0" smtClean="0"/>
              <a:t>databases</a:t>
            </a:r>
          </a:p>
          <a:p>
            <a:pPr lvl="1"/>
            <a:r>
              <a:rPr lang="en-GB" sz="2800" dirty="0" smtClean="0"/>
              <a:t>e.g. </a:t>
            </a:r>
            <a:r>
              <a:rPr lang="en-GB" sz="2800" dirty="0"/>
              <a:t>MongoDB &amp; document </a:t>
            </a:r>
            <a:r>
              <a:rPr lang="en-GB" sz="2800" dirty="0" smtClean="0"/>
              <a:t>databases</a:t>
            </a:r>
            <a:endParaRPr lang="en-GB" sz="2800" dirty="0"/>
          </a:p>
          <a:p>
            <a:r>
              <a:rPr lang="en-GB" sz="3200" dirty="0"/>
              <a:t>Smaller </a:t>
            </a:r>
            <a:r>
              <a:rPr lang="en-GB" sz="3200" dirty="0" err="1"/>
              <a:t>startup</a:t>
            </a:r>
            <a:r>
              <a:rPr lang="en-GB" sz="3200" dirty="0"/>
              <a:t> companies want open source document style </a:t>
            </a:r>
            <a:r>
              <a:rPr lang="en-GB" sz="3200" dirty="0" smtClean="0"/>
              <a:t>databases</a:t>
            </a:r>
          </a:p>
          <a:p>
            <a:pPr lvl="1"/>
            <a:r>
              <a:rPr lang="en-GB" sz="2800" dirty="0" smtClean="0"/>
              <a:t>a </a:t>
            </a:r>
            <a:r>
              <a:rPr lang="en-GB" sz="2800" dirty="0"/>
              <a:t>lot of the time because they don’t want </a:t>
            </a:r>
            <a:r>
              <a:rPr lang="en-GB" sz="2800" dirty="0" smtClean="0"/>
              <a:t>to do ERDs or to Normalise</a:t>
            </a:r>
          </a:p>
          <a:p>
            <a:endParaRPr lang="en-GB" sz="3200" dirty="0"/>
          </a:p>
          <a:p>
            <a:r>
              <a:rPr lang="en-GB" sz="3200" dirty="0"/>
              <a:t>Excel – </a:t>
            </a:r>
            <a:r>
              <a:rPr lang="en-GB" sz="3200" dirty="0" smtClean="0"/>
              <a:t>is a spreadsheet, not </a:t>
            </a:r>
            <a:r>
              <a:rPr lang="en-GB" sz="3200" dirty="0"/>
              <a:t>a </a:t>
            </a:r>
            <a:r>
              <a:rPr lang="en-GB" sz="3200" dirty="0" smtClean="0"/>
              <a:t>database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195792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4937" y="2136776"/>
            <a:ext cx="8979877" cy="2387600"/>
          </a:xfrm>
        </p:spPr>
        <p:txBody>
          <a:bodyPr>
            <a:normAutofit/>
          </a:bodyPr>
          <a:lstStyle/>
          <a:p>
            <a:pPr algn="l"/>
            <a:r>
              <a:rPr lang="en-US" sz="5400" b="1" dirty="0">
                <a:cs typeface="Calibri Light"/>
              </a:rPr>
              <a:t/>
            </a:r>
            <a:br>
              <a:rPr lang="en-US" sz="5400" b="1" dirty="0">
                <a:cs typeface="Calibri Light"/>
              </a:rPr>
            </a:br>
            <a:r>
              <a:rPr lang="en-US" sz="5400" b="1" dirty="0">
                <a:cs typeface="Calibri Light"/>
              </a:rPr>
              <a:t>University of Plymouth</a:t>
            </a:r>
            <a:endParaRPr lang="en-US" sz="5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63681" y="4745038"/>
            <a:ext cx="7337913" cy="1655762"/>
          </a:xfrm>
        </p:spPr>
        <p:txBody>
          <a:bodyPr/>
          <a:lstStyle/>
          <a:p>
            <a:pPr algn="l"/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Advancing knowledge, transforming lives</a:t>
            </a:r>
          </a:p>
        </p:txBody>
      </p:sp>
    </p:spTree>
    <p:extLst>
      <p:ext uri="{BB962C8B-B14F-4D97-AF65-F5344CB8AC3E}">
        <p14:creationId xmlns:p14="http://schemas.microsoft.com/office/powerpoint/2010/main" val="45572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118939"/>
            <a:ext cx="10515600" cy="947861"/>
          </a:xfrm>
        </p:spPr>
        <p:txBody>
          <a:bodyPr/>
          <a:lstStyle/>
          <a:p>
            <a:pPr eaLnBrk="1" hangingPunct="1"/>
            <a:r>
              <a:rPr lang="en-US" dirty="0" smtClean="0"/>
              <a:t>Introduction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207480"/>
            <a:ext cx="10978661" cy="5386388"/>
          </a:xfrm>
        </p:spPr>
        <p:txBody>
          <a:bodyPr>
            <a:normAutofit/>
          </a:bodyPr>
          <a:lstStyle/>
          <a:p>
            <a:pPr algn="just" eaLnBrk="1" hangingPunct="1">
              <a:lnSpc>
                <a:spcPct val="90000"/>
              </a:lnSpc>
            </a:pPr>
            <a:r>
              <a:rPr lang="en-US" sz="3200" b="1" dirty="0" smtClean="0"/>
              <a:t>Image</a:t>
            </a:r>
            <a:r>
              <a:rPr lang="en-US" sz="3200" dirty="0" smtClean="0"/>
              <a:t>: spatial representation of an object or a scene</a:t>
            </a:r>
          </a:p>
          <a:p>
            <a:pPr algn="just" eaLnBrk="1" hangingPunct="1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1000" dirty="0" smtClean="0"/>
          </a:p>
          <a:p>
            <a:pPr algn="just" eaLnBrk="1" hangingPunct="1">
              <a:lnSpc>
                <a:spcPct val="90000"/>
              </a:lnSpc>
            </a:pPr>
            <a:r>
              <a:rPr lang="en-US" sz="3200" b="1" dirty="0" smtClean="0"/>
              <a:t>Graphic: </a:t>
            </a:r>
            <a:r>
              <a:rPr lang="en-US" sz="3200" dirty="0" smtClean="0"/>
              <a:t>a broader &amp; general definition including</a:t>
            </a:r>
            <a:endParaRPr lang="en-US" sz="3200" dirty="0"/>
          </a:p>
          <a:p>
            <a:pPr lvl="1" algn="just" eaLnBrk="1" hangingPunct="1">
              <a:lnSpc>
                <a:spcPct val="90000"/>
              </a:lnSpc>
              <a:buFont typeface="Wingdings" pitchFamily="2" charset="2"/>
              <a:buChar char="Ø"/>
            </a:pPr>
            <a:r>
              <a:rPr lang="en-US" sz="2800" dirty="0"/>
              <a:t>Pictures or Photographs</a:t>
            </a:r>
          </a:p>
          <a:p>
            <a:pPr lvl="1" algn="just" eaLnBrk="1" hangingPunct="1">
              <a:lnSpc>
                <a:spcPct val="90000"/>
              </a:lnSpc>
              <a:buFont typeface="Wingdings" pitchFamily="2" charset="2"/>
              <a:buChar char="Ø"/>
            </a:pPr>
            <a:r>
              <a:rPr lang="en-US" sz="2800" dirty="0"/>
              <a:t>Drawings or Line arts</a:t>
            </a:r>
          </a:p>
          <a:p>
            <a:pPr lvl="1" eaLnBrk="1" hangingPunct="1">
              <a:lnSpc>
                <a:spcPct val="90000"/>
              </a:lnSpc>
              <a:buFont typeface="Wingdings" pitchFamily="2" charset="2"/>
              <a:buChar char="Ø"/>
            </a:pPr>
            <a:r>
              <a:rPr lang="en-US" sz="2800" dirty="0"/>
              <a:t>Clip arts</a:t>
            </a:r>
          </a:p>
          <a:p>
            <a:pPr lvl="1" eaLnBrk="1" hangingPunct="1">
              <a:lnSpc>
                <a:spcPct val="90000"/>
              </a:lnSpc>
              <a:buFont typeface="Wingdings" pitchFamily="2" charset="2"/>
              <a:buChar char="Ø"/>
            </a:pPr>
            <a:r>
              <a:rPr lang="en-US" sz="2800" dirty="0"/>
              <a:t>Buttons and Banner</a:t>
            </a:r>
          </a:p>
          <a:p>
            <a:pPr lvl="1" eaLnBrk="1" hangingPunct="1">
              <a:lnSpc>
                <a:spcPct val="90000"/>
              </a:lnSpc>
              <a:buFont typeface="Wingdings" pitchFamily="2" charset="2"/>
              <a:buChar char="Ø"/>
            </a:pPr>
            <a:r>
              <a:rPr lang="en-US" sz="2800" dirty="0"/>
              <a:t>Charts and graphs</a:t>
            </a:r>
          </a:p>
          <a:p>
            <a:pPr lvl="1" eaLnBrk="1" hangingPunct="1">
              <a:lnSpc>
                <a:spcPct val="90000"/>
              </a:lnSpc>
              <a:buFont typeface="Wingdings" pitchFamily="2" charset="2"/>
              <a:buChar char="Ø"/>
            </a:pPr>
            <a:r>
              <a:rPr lang="en-US" sz="2800" dirty="0"/>
              <a:t>Backgrounds</a:t>
            </a:r>
          </a:p>
          <a:p>
            <a:pPr lvl="1" eaLnBrk="1" hangingPunct="1">
              <a:lnSpc>
                <a:spcPct val="90000"/>
              </a:lnSpc>
              <a:buFont typeface="Wingdings" pitchFamily="2" charset="2"/>
              <a:buChar char="Ø"/>
            </a:pPr>
            <a:r>
              <a:rPr lang="en-US" sz="2800" dirty="0" smtClean="0"/>
              <a:t>Icons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64371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118938"/>
            <a:ext cx="10515600" cy="1059232"/>
          </a:xfrm>
        </p:spPr>
        <p:txBody>
          <a:bodyPr/>
          <a:lstStyle/>
          <a:p>
            <a:r>
              <a:rPr lang="en-US" dirty="0" smtClean="0"/>
              <a:t>Types of </a:t>
            </a:r>
            <a:r>
              <a:rPr lang="en-US" dirty="0" smtClean="0"/>
              <a:t>Graphics</a:t>
            </a: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280500"/>
            <a:ext cx="10515600" cy="435133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dirty="0"/>
              <a:t>There are two basic types of graphics:</a:t>
            </a:r>
          </a:p>
          <a:p>
            <a:pPr lvl="1">
              <a:lnSpc>
                <a:spcPct val="90000"/>
              </a:lnSpc>
            </a:pPr>
            <a:r>
              <a:rPr lang="en-US" sz="2800" i="1" dirty="0" smtClean="0"/>
              <a:t>Bitmapped</a:t>
            </a:r>
            <a:r>
              <a:rPr lang="en-US" sz="2800" dirty="0"/>
              <a:t> </a:t>
            </a:r>
            <a:r>
              <a:rPr lang="en-US" sz="2800" dirty="0" smtClean="0"/>
              <a:t>Graphics</a:t>
            </a:r>
          </a:p>
          <a:p>
            <a:pPr lvl="1">
              <a:lnSpc>
                <a:spcPct val="90000"/>
              </a:lnSpc>
            </a:pPr>
            <a:r>
              <a:rPr lang="en-US" sz="2800" i="1" dirty="0" smtClean="0"/>
              <a:t>Vector </a:t>
            </a:r>
            <a:r>
              <a:rPr lang="en-US" sz="2800" i="1" dirty="0" smtClean="0"/>
              <a:t>Graphics</a:t>
            </a:r>
          </a:p>
          <a:p>
            <a:pPr lvl="1">
              <a:lnSpc>
                <a:spcPct val="90000"/>
              </a:lnSpc>
            </a:pPr>
            <a:endParaRPr lang="en-US" sz="2800" i="1" dirty="0"/>
          </a:p>
          <a:p>
            <a:pPr marL="0" indent="0">
              <a:lnSpc>
                <a:spcPct val="80000"/>
              </a:lnSpc>
              <a:buNone/>
            </a:pPr>
            <a:r>
              <a:rPr lang="en-US" sz="3200" i="1" u="sng" dirty="0"/>
              <a:t>Vector Graphics</a:t>
            </a:r>
          </a:p>
          <a:p>
            <a:pPr>
              <a:lnSpc>
                <a:spcPct val="80000"/>
              </a:lnSpc>
            </a:pPr>
            <a:r>
              <a:rPr lang="en-US" sz="3200" dirty="0" smtClean="0"/>
              <a:t>Created </a:t>
            </a:r>
            <a:r>
              <a:rPr lang="en-US" sz="3200" dirty="0"/>
              <a:t>&amp; manipulated using </a:t>
            </a:r>
            <a:r>
              <a:rPr lang="en-US" sz="3200" i="1" dirty="0"/>
              <a:t>drawing </a:t>
            </a:r>
            <a:r>
              <a:rPr lang="en-US" sz="3200" i="1" dirty="0" smtClean="0"/>
              <a:t>programs</a:t>
            </a:r>
            <a:endParaRPr lang="en-US" sz="3200" dirty="0"/>
          </a:p>
          <a:p>
            <a:pPr lvl="1">
              <a:lnSpc>
                <a:spcPct val="80000"/>
              </a:lnSpc>
            </a:pPr>
            <a:r>
              <a:rPr lang="en-US" sz="2800" dirty="0" smtClean="0"/>
              <a:t>e.g</a:t>
            </a:r>
            <a:r>
              <a:rPr lang="en-US" sz="2800" dirty="0"/>
              <a:t>. Corel Draw &amp; Acrobat</a:t>
            </a:r>
          </a:p>
          <a:p>
            <a:pPr>
              <a:lnSpc>
                <a:spcPct val="80000"/>
              </a:lnSpc>
            </a:pPr>
            <a:r>
              <a:rPr lang="en-US" sz="3200" dirty="0"/>
              <a:t>Image described using </a:t>
            </a:r>
            <a:r>
              <a:rPr lang="en-US" sz="3200" dirty="0" smtClean="0"/>
              <a:t>shapes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75970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83771"/>
            <a:ext cx="10515600" cy="968744"/>
          </a:xfrm>
        </p:spPr>
        <p:txBody>
          <a:bodyPr/>
          <a:lstStyle/>
          <a:p>
            <a:pPr eaLnBrk="1" hangingPunct="1"/>
            <a:r>
              <a:rPr lang="en-US" dirty="0" smtClean="0"/>
              <a:t>Bitmap graphic</a:t>
            </a:r>
            <a:endParaRPr lang="en-US" dirty="0" smtClean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idx="1"/>
          </p:nvPr>
        </p:nvSpPr>
        <p:spPr>
          <a:xfrm>
            <a:off x="334109" y="1175609"/>
            <a:ext cx="11306906" cy="5157787"/>
          </a:xfrm>
        </p:spPr>
        <p:txBody>
          <a:bodyPr>
            <a:normAutofit/>
          </a:bodyPr>
          <a:lstStyle/>
          <a:p>
            <a:r>
              <a:rPr lang="en-US" sz="3200" dirty="0"/>
              <a:t>AKA </a:t>
            </a:r>
            <a:r>
              <a:rPr lang="en-US" sz="3200" b="1" dirty="0" err="1"/>
              <a:t>pixelized</a:t>
            </a:r>
            <a:r>
              <a:rPr lang="en-US" sz="3200" b="1" dirty="0"/>
              <a:t> graphics</a:t>
            </a:r>
            <a:endParaRPr lang="en-US" sz="3200" dirty="0"/>
          </a:p>
          <a:p>
            <a:r>
              <a:rPr lang="en-US" sz="3200" dirty="0" smtClean="0"/>
              <a:t>Most </a:t>
            </a:r>
            <a:r>
              <a:rPr lang="en-US" sz="3200" dirty="0"/>
              <a:t>common &amp; comprehensive form of storage for images</a:t>
            </a:r>
          </a:p>
          <a:p>
            <a:r>
              <a:rPr lang="en-US" sz="3200" dirty="0" smtClean="0"/>
              <a:t>Uses </a:t>
            </a:r>
            <a:r>
              <a:rPr lang="en-US" sz="3200" dirty="0"/>
              <a:t>pixels (combination blocks of different </a:t>
            </a:r>
            <a:r>
              <a:rPr lang="en-US" sz="3200" dirty="0" err="1"/>
              <a:t>colours</a:t>
            </a:r>
            <a:r>
              <a:rPr lang="en-US" sz="3200" dirty="0"/>
              <a:t>) to represent an image. Each pixel assigned a specific location &amp; </a:t>
            </a:r>
            <a:r>
              <a:rPr lang="en-US" sz="3200" dirty="0" err="1"/>
              <a:t>colour</a:t>
            </a:r>
            <a:r>
              <a:rPr lang="en-US" sz="3200" dirty="0"/>
              <a:t> </a:t>
            </a:r>
            <a:r>
              <a:rPr lang="en-US" sz="3200" dirty="0" smtClean="0"/>
              <a:t>value</a:t>
            </a:r>
          </a:p>
          <a:p>
            <a:pPr lvl="1"/>
            <a:r>
              <a:rPr lang="en-GB" sz="2800" dirty="0"/>
              <a:t>The more pixels you have, the more detailed the </a:t>
            </a:r>
            <a:r>
              <a:rPr lang="en-GB" sz="2800" dirty="0" smtClean="0"/>
              <a:t>image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835026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83768"/>
            <a:ext cx="10515600" cy="918555"/>
          </a:xfrm>
        </p:spPr>
        <p:txBody>
          <a:bodyPr/>
          <a:lstStyle/>
          <a:p>
            <a:r>
              <a:rPr lang="en-US" dirty="0"/>
              <a:t>Bitmap Images 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29808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200" dirty="0"/>
              <a:t>Most common, especially on the </a:t>
            </a:r>
            <a:r>
              <a:rPr lang="en-US" sz="3200" dirty="0" smtClean="0"/>
              <a:t>web</a:t>
            </a:r>
          </a:p>
          <a:p>
            <a:pPr>
              <a:lnSpc>
                <a:spcPct val="80000"/>
              </a:lnSpc>
            </a:pPr>
            <a:r>
              <a:rPr lang="en-US" sz="3200" dirty="0" smtClean="0"/>
              <a:t>Very </a:t>
            </a:r>
            <a:r>
              <a:rPr lang="en-US" sz="3200" dirty="0"/>
              <a:t>flexible</a:t>
            </a:r>
          </a:p>
          <a:p>
            <a:pPr lvl="1">
              <a:lnSpc>
                <a:spcPct val="80000"/>
              </a:lnSpc>
            </a:pPr>
            <a:r>
              <a:rPr lang="en-US" sz="2800" dirty="0"/>
              <a:t>Any image can be represented (with enough pixels)</a:t>
            </a:r>
          </a:p>
          <a:p>
            <a:pPr>
              <a:lnSpc>
                <a:spcPct val="80000"/>
              </a:lnSpc>
            </a:pPr>
            <a:r>
              <a:rPr lang="en-US" sz="3200" dirty="0"/>
              <a:t>Created by scanners, digital cameras, </a:t>
            </a:r>
            <a:r>
              <a:rPr lang="en-US" sz="3200" dirty="0" err="1"/>
              <a:t>etc</a:t>
            </a:r>
            <a:endParaRPr lang="en-US" sz="3200" dirty="0"/>
          </a:p>
          <a:p>
            <a:pPr>
              <a:lnSpc>
                <a:spcPct val="80000"/>
              </a:lnSpc>
            </a:pPr>
            <a:endParaRPr lang="en-US" sz="3200" dirty="0"/>
          </a:p>
          <a:p>
            <a:pPr>
              <a:lnSpc>
                <a:spcPct val="80000"/>
              </a:lnSpc>
            </a:pPr>
            <a:r>
              <a:rPr lang="en-US" sz="3200" dirty="0"/>
              <a:t>Takes </a:t>
            </a:r>
            <a:r>
              <a:rPr lang="en-US" sz="3200" dirty="0"/>
              <a:t>a lot of memory</a:t>
            </a:r>
          </a:p>
          <a:p>
            <a:pPr lvl="1">
              <a:lnSpc>
                <a:spcPct val="80000"/>
              </a:lnSpc>
            </a:pPr>
            <a:r>
              <a:rPr lang="en-US" sz="2800" dirty="0" smtClean="0"/>
              <a:t>but can </a:t>
            </a:r>
            <a:r>
              <a:rPr lang="en-US" sz="2800" dirty="0"/>
              <a:t>be compressed</a:t>
            </a:r>
          </a:p>
          <a:p>
            <a:pPr>
              <a:lnSpc>
                <a:spcPct val="8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622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189277"/>
            <a:ext cx="10515600" cy="900970"/>
          </a:xfrm>
        </p:spPr>
        <p:txBody>
          <a:bodyPr/>
          <a:lstStyle/>
          <a:p>
            <a:r>
              <a:rPr lang="en-US" dirty="0" err="1" smtClean="0"/>
              <a:t>Colour</a:t>
            </a:r>
            <a:r>
              <a:rPr lang="en-US" dirty="0" smtClean="0"/>
              <a:t> </a:t>
            </a:r>
            <a:r>
              <a:rPr lang="en-US" dirty="0"/>
              <a:t>Depth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26291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Image formats </a:t>
            </a:r>
            <a:r>
              <a:rPr lang="en-US" sz="3200" dirty="0"/>
              <a:t>only </a:t>
            </a:r>
            <a:r>
              <a:rPr lang="en-US" sz="3200" dirty="0"/>
              <a:t>allow a certain number of different </a:t>
            </a:r>
            <a:r>
              <a:rPr lang="en-US" sz="3200" dirty="0" err="1"/>
              <a:t>colours</a:t>
            </a:r>
            <a:r>
              <a:rPr lang="en-US" sz="3200" dirty="0"/>
              <a:t> </a:t>
            </a:r>
            <a:r>
              <a:rPr lang="en-US" sz="3200" dirty="0"/>
              <a:t>for each pixel</a:t>
            </a:r>
          </a:p>
          <a:p>
            <a:pPr lvl="1"/>
            <a:r>
              <a:rPr lang="en-US" sz="2800" dirty="0"/>
              <a:t>Depends on the number of bits assigned to each pixel</a:t>
            </a:r>
          </a:p>
          <a:p>
            <a:r>
              <a:rPr lang="en-US" sz="3200" dirty="0"/>
              <a:t>F</a:t>
            </a:r>
            <a:r>
              <a:rPr lang="en-US" sz="3200" dirty="0"/>
              <a:t>ormat </a:t>
            </a:r>
            <a:r>
              <a:rPr lang="en-US" sz="3200" dirty="0"/>
              <a:t>stores the level of each of the </a:t>
            </a:r>
            <a:r>
              <a:rPr lang="en-US" sz="3200" dirty="0"/>
              <a:t>3 </a:t>
            </a:r>
            <a:r>
              <a:rPr lang="en-US" sz="3200" dirty="0"/>
              <a:t>values </a:t>
            </a:r>
            <a:r>
              <a:rPr lang="en-US" sz="3200" dirty="0" smtClean="0"/>
              <a:t>(RGB) </a:t>
            </a:r>
            <a:r>
              <a:rPr lang="en-US" sz="3200" dirty="0"/>
              <a:t>to specify </a:t>
            </a:r>
            <a:r>
              <a:rPr lang="en-US" sz="3200" dirty="0" err="1"/>
              <a:t>colour</a:t>
            </a:r>
            <a:endParaRPr lang="en-US" sz="3200" dirty="0"/>
          </a:p>
          <a:p>
            <a:r>
              <a:rPr lang="en-US" sz="3200" i="1" dirty="0"/>
              <a:t>Bit </a:t>
            </a:r>
            <a:r>
              <a:rPr lang="en-US" sz="3200" i="1" dirty="0"/>
              <a:t>depth</a:t>
            </a:r>
            <a:r>
              <a:rPr lang="en-US" sz="3200" dirty="0"/>
              <a:t> describes the number of colors that can be used in the </a:t>
            </a:r>
            <a:r>
              <a:rPr lang="en-US" sz="3200" dirty="0" smtClean="0"/>
              <a:t>image</a:t>
            </a:r>
          </a:p>
          <a:p>
            <a:r>
              <a:rPr lang="en-US" sz="3200" dirty="0" smtClean="0"/>
              <a:t>A 24-bit </a:t>
            </a:r>
            <a:r>
              <a:rPr lang="en-US" sz="3200" dirty="0"/>
              <a:t>image allows you to specify up to 2</a:t>
            </a:r>
            <a:r>
              <a:rPr lang="en-US" sz="3200" baseline="30000" dirty="0"/>
              <a:t>24</a:t>
            </a:r>
            <a:r>
              <a:rPr lang="en-US" sz="3200" dirty="0"/>
              <a:t> different </a:t>
            </a:r>
            <a:r>
              <a:rPr lang="en-US" sz="3200" dirty="0" err="1" smtClean="0"/>
              <a:t>colours</a:t>
            </a:r>
            <a:r>
              <a:rPr lang="en-US" sz="3200" dirty="0" smtClean="0"/>
              <a:t> </a:t>
            </a:r>
            <a:r>
              <a:rPr lang="en-US" sz="3200" dirty="0"/>
              <a:t>in your </a:t>
            </a:r>
            <a:r>
              <a:rPr lang="en-US" sz="3200" dirty="0" smtClean="0"/>
              <a:t>image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47776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118937"/>
            <a:ext cx="10515600" cy="1094402"/>
          </a:xfrm>
        </p:spPr>
        <p:txBody>
          <a:bodyPr/>
          <a:lstStyle/>
          <a:p>
            <a:pPr eaLnBrk="1" hangingPunct="1"/>
            <a:r>
              <a:rPr lang="en-US" dirty="0" smtClean="0"/>
              <a:t>Image resolution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280498"/>
            <a:ext cx="10515600" cy="4351338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200" dirty="0"/>
              <a:t>M</a:t>
            </a:r>
            <a:r>
              <a:rPr lang="en-US" sz="3200" dirty="0" smtClean="0"/>
              <a:t>easures </a:t>
            </a:r>
            <a:r>
              <a:rPr lang="en-US" sz="3200" dirty="0" smtClean="0"/>
              <a:t>the pixel dimension of an overall image or how many pixel the image </a:t>
            </a:r>
            <a:r>
              <a:rPr lang="en-US" sz="3200" dirty="0" smtClean="0"/>
              <a:t>has</a:t>
            </a:r>
            <a:endParaRPr lang="en-US" sz="3200" dirty="0" smtClean="0"/>
          </a:p>
          <a:p>
            <a:pPr eaLnBrk="1" hangingPunct="1"/>
            <a:r>
              <a:rPr lang="en-US" sz="3200" dirty="0" smtClean="0"/>
              <a:t>Image </a:t>
            </a:r>
            <a:r>
              <a:rPr lang="en-US" sz="3200" dirty="0" smtClean="0"/>
              <a:t>resolution is measured in width </a:t>
            </a:r>
            <a:r>
              <a:rPr lang="en-US" sz="3200" dirty="0"/>
              <a:t>&amp;</a:t>
            </a:r>
            <a:r>
              <a:rPr lang="en-US" sz="3200" dirty="0" smtClean="0"/>
              <a:t> height</a:t>
            </a:r>
            <a:endParaRPr lang="en-US" sz="3200" dirty="0" smtClean="0"/>
          </a:p>
          <a:p>
            <a:pPr lvl="1"/>
            <a:r>
              <a:rPr lang="en-US" sz="2800" dirty="0" smtClean="0"/>
              <a:t>e.g. </a:t>
            </a:r>
            <a:r>
              <a:rPr lang="en-US" sz="2800" dirty="0" smtClean="0"/>
              <a:t>100 * 100-pixel image has a total of 10,000 </a:t>
            </a:r>
            <a:r>
              <a:rPr lang="en-US" sz="2800" dirty="0" smtClean="0"/>
              <a:t>pixels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985080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83771"/>
            <a:ext cx="10515600" cy="1129568"/>
          </a:xfrm>
        </p:spPr>
        <p:txBody>
          <a:bodyPr/>
          <a:lstStyle/>
          <a:p>
            <a:pPr eaLnBrk="1" hangingPunct="1"/>
            <a:r>
              <a:rPr lang="en-US" dirty="0" smtClean="0"/>
              <a:t>Display resolution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>
          <a:xfrm>
            <a:off x="633046" y="1052514"/>
            <a:ext cx="11131062" cy="5113337"/>
          </a:xfrm>
        </p:spPr>
        <p:txBody>
          <a:bodyPr>
            <a:no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200" dirty="0" smtClean="0"/>
              <a:t>also </a:t>
            </a:r>
            <a:r>
              <a:rPr lang="en-US" sz="3200" dirty="0"/>
              <a:t>measured in pixels in terms of height &amp;</a:t>
            </a:r>
            <a:r>
              <a:rPr lang="en-US" sz="3200" dirty="0" smtClean="0"/>
              <a:t> width</a:t>
            </a:r>
            <a:endParaRPr lang="en-US" sz="3200" dirty="0"/>
          </a:p>
          <a:p>
            <a:pPr lvl="1"/>
            <a:r>
              <a:rPr lang="en-US" sz="2800" dirty="0" smtClean="0"/>
              <a:t>how </a:t>
            </a:r>
            <a:r>
              <a:rPr lang="en-US" sz="2800" dirty="0"/>
              <a:t>many pixels can be displayed on a</a:t>
            </a:r>
            <a:r>
              <a:rPr lang="en-US" sz="2800" dirty="0" smtClean="0"/>
              <a:t> </a:t>
            </a:r>
            <a:r>
              <a:rPr lang="en-US" sz="2800" dirty="0"/>
              <a:t>computer </a:t>
            </a:r>
            <a:r>
              <a:rPr lang="en-US" sz="2800" dirty="0" smtClean="0"/>
              <a:t>screen</a:t>
            </a:r>
            <a:endParaRPr lang="en-US" sz="2800" dirty="0"/>
          </a:p>
          <a:p>
            <a:pPr eaLnBrk="1" hangingPunct="1">
              <a:lnSpc>
                <a:spcPct val="90000"/>
              </a:lnSpc>
            </a:pPr>
            <a:r>
              <a:rPr lang="en-US" sz="3200" dirty="0" smtClean="0"/>
              <a:t>Display </a:t>
            </a:r>
            <a:r>
              <a:rPr lang="en-US" sz="3200" dirty="0"/>
              <a:t>resolution normally </a:t>
            </a:r>
            <a:r>
              <a:rPr lang="en-US" sz="3200" dirty="0" smtClean="0"/>
              <a:t>uses:</a:t>
            </a:r>
          </a:p>
          <a:p>
            <a:pPr lvl="1"/>
            <a:r>
              <a:rPr lang="en-US" sz="2800" dirty="0" smtClean="0"/>
              <a:t>640x480(VGA</a:t>
            </a:r>
            <a:r>
              <a:rPr lang="en-US" sz="2800" dirty="0"/>
              <a:t>), 800x600 (SVGA), 1024x768, etc.</a:t>
            </a:r>
          </a:p>
          <a:p>
            <a:pPr eaLnBrk="1" hangingPunct="1">
              <a:lnSpc>
                <a:spcPct val="90000"/>
              </a:lnSpc>
            </a:pPr>
            <a:r>
              <a:rPr lang="en-US" sz="3200" dirty="0" smtClean="0"/>
              <a:t>Can </a:t>
            </a:r>
            <a:r>
              <a:rPr lang="en-US" sz="3200" dirty="0"/>
              <a:t>change </a:t>
            </a:r>
            <a:r>
              <a:rPr lang="en-US" sz="3200" dirty="0" smtClean="0"/>
              <a:t>display </a:t>
            </a:r>
            <a:r>
              <a:rPr lang="en-US" sz="3200" dirty="0"/>
              <a:t>resolution under Display Properties in Control panel.</a:t>
            </a:r>
          </a:p>
          <a:p>
            <a:pPr eaLnBrk="1" hangingPunct="1">
              <a:lnSpc>
                <a:spcPct val="90000"/>
              </a:lnSpc>
            </a:pPr>
            <a:r>
              <a:rPr lang="en-US" sz="3200" dirty="0" smtClean="0"/>
              <a:t>If image </a:t>
            </a:r>
            <a:r>
              <a:rPr lang="en-US" sz="3200" dirty="0"/>
              <a:t>resolution is bigger </a:t>
            </a:r>
            <a:r>
              <a:rPr lang="en-US" sz="3200" dirty="0" smtClean="0"/>
              <a:t>than </a:t>
            </a:r>
            <a:r>
              <a:rPr lang="en-US" sz="3200" dirty="0"/>
              <a:t>display </a:t>
            </a:r>
            <a:r>
              <a:rPr lang="en-US" sz="3200" dirty="0" smtClean="0"/>
              <a:t>resolution</a:t>
            </a:r>
          </a:p>
          <a:p>
            <a:pPr lvl="1"/>
            <a:r>
              <a:rPr lang="en-US" sz="2800" dirty="0" smtClean="0"/>
              <a:t>part </a:t>
            </a:r>
            <a:r>
              <a:rPr lang="en-US" sz="2800" dirty="0"/>
              <a:t>of the image will be out of the display </a:t>
            </a:r>
            <a:r>
              <a:rPr lang="en-US" sz="2800" dirty="0" smtClean="0"/>
              <a:t>area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0763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52016E78E9AF74EA603C9F795980204" ma:contentTypeVersion="5" ma:contentTypeDescription="Create a new document." ma:contentTypeScope="" ma:versionID="c1e1e6aedf02edd7c4d2a68a70a62cba">
  <xsd:schema xmlns:xsd="http://www.w3.org/2001/XMLSchema" xmlns:xs="http://www.w3.org/2001/XMLSchema" xmlns:p="http://schemas.microsoft.com/office/2006/metadata/properties" xmlns:ns1="6012c4bf-0b91-4f3e-b722-ad8a8e41f5a5" xmlns:ns3="26c71075-24fd-4ed4-8185-25178c839b88" targetNamespace="http://schemas.microsoft.com/office/2006/metadata/properties" ma:root="true" ma:fieldsID="769cf83ee6f38eddc33b23a4eeb00c36" ns1:_="" ns3:_="">
    <xsd:import namespace="6012c4bf-0b91-4f3e-b722-ad8a8e41f5a5"/>
    <xsd:import namespace="26c71075-24fd-4ed4-8185-25178c839b88"/>
    <xsd:element name="properties">
      <xsd:complexType>
        <xsd:sequence>
          <xsd:element name="documentManagement">
            <xsd:complexType>
              <xsd:all>
                <xsd:element ref="ns1:_x0064_do2" minOccurs="0"/>
                <xsd:element ref="ns1:MediaServiceMetadata" minOccurs="0"/>
                <xsd:element ref="ns1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12c4bf-0b91-4f3e-b722-ad8a8e41f5a5" elementFormDefault="qualified">
    <xsd:import namespace="http://schemas.microsoft.com/office/2006/documentManagement/types"/>
    <xsd:import namespace="http://schemas.microsoft.com/office/infopath/2007/PartnerControls"/>
    <xsd:element name="_x0064_do2" ma:index="0" nillable="true" ma:displayName="Template type" ma:internalName="_x0064_do2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c71075-24fd-4ed4-8185-25178c839b88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7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x0064_do2 xmlns="6012c4bf-0b91-4f3e-b722-ad8a8e41f5a5">PowerPoint</_x0064_do2>
    <SharedWithUsers xmlns="26c71075-24fd-4ed4-8185-25178c839b88">
      <UserInfo>
        <DisplayName>Toby Russell</DisplayName>
        <AccountId>46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0B63A4DF-051D-44BE-AFA8-E8343CB00F4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6643760-C550-45A8-94A5-EBD63996F47F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6012c4bf-0b91-4f3e-b722-ad8a8e41f5a5"/>
    <ds:schemaRef ds:uri="26c71075-24fd-4ed4-8185-25178c839b88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CE2A2A1-8743-46CC-A5B8-52CD41017BCA}">
  <ds:schemaRefs>
    <ds:schemaRef ds:uri="26c71075-24fd-4ed4-8185-25178c839b88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6012c4bf-0b91-4f3e-b722-ad8a8e41f5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52438</TotalTime>
  <Words>1023</Words>
  <Application>Microsoft Office PowerPoint</Application>
  <PresentationFormat>Widescreen</PresentationFormat>
  <Paragraphs>170</Paragraphs>
  <Slides>26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Wingdings</vt:lpstr>
      <vt:lpstr>Office Theme</vt:lpstr>
      <vt:lpstr>Image compression</vt:lpstr>
      <vt:lpstr>Common File Formats for the Web</vt:lpstr>
      <vt:lpstr>Introduction</vt:lpstr>
      <vt:lpstr>Types of Graphics</vt:lpstr>
      <vt:lpstr>Bitmap graphic</vt:lpstr>
      <vt:lpstr>Bitmap Images </vt:lpstr>
      <vt:lpstr>Colour Depth</vt:lpstr>
      <vt:lpstr>Image resolution</vt:lpstr>
      <vt:lpstr>Display resolution</vt:lpstr>
      <vt:lpstr>Memory/Storage requirement</vt:lpstr>
      <vt:lpstr>Common File Formats</vt:lpstr>
      <vt:lpstr>Image Compression</vt:lpstr>
      <vt:lpstr>Image Compression </vt:lpstr>
      <vt:lpstr>Lossy vs. Lossless Compression</vt:lpstr>
      <vt:lpstr>Compression</vt:lpstr>
      <vt:lpstr>JPEG (Joint Photographic Experts Group)</vt:lpstr>
      <vt:lpstr>GIF (Graphics Interchange Format)</vt:lpstr>
      <vt:lpstr>PNG (Portable Network Graphic)</vt:lpstr>
      <vt:lpstr>TIFF (Tagged Image File Format)</vt:lpstr>
      <vt:lpstr>Object Relational Mapping </vt:lpstr>
      <vt:lpstr>Code First</vt:lpstr>
      <vt:lpstr>Tools, databases, languages</vt:lpstr>
      <vt:lpstr>Azure Data Studio </vt:lpstr>
      <vt:lpstr>MS SQL Server </vt:lpstr>
      <vt:lpstr>NoSQL databases</vt:lpstr>
      <vt:lpstr> University of Plymouth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Rebecca Lee</dc:creator>
  <cp:lastModifiedBy>Martin Read</cp:lastModifiedBy>
  <cp:revision>372</cp:revision>
  <dcterms:created xsi:type="dcterms:W3CDTF">2018-04-15T20:11:32Z</dcterms:created>
  <dcterms:modified xsi:type="dcterms:W3CDTF">2023-11-28T10:12:57Z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0x010100652016E78E9AF74EA603C9F795980204</vt:lpwstr>
  </property>
</Properties>
</file>

<file path=docProps/thumbnail.jpeg>
</file>